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8" r:id="rId2"/>
    <p:sldId id="289" r:id="rId3"/>
    <p:sldId id="290" r:id="rId4"/>
    <p:sldId id="291" r:id="rId5"/>
    <p:sldId id="292" r:id="rId6"/>
    <p:sldId id="256" r:id="rId7"/>
    <p:sldId id="257" r:id="rId8"/>
    <p:sldId id="258" r:id="rId9"/>
    <p:sldId id="260" r:id="rId10"/>
    <p:sldId id="263" r:id="rId11"/>
    <p:sldId id="264" r:id="rId12"/>
    <p:sldId id="265" r:id="rId13"/>
    <p:sldId id="267" r:id="rId14"/>
    <p:sldId id="274" r:id="rId15"/>
    <p:sldId id="275" r:id="rId16"/>
    <p:sldId id="278" r:id="rId17"/>
    <p:sldId id="268" r:id="rId18"/>
    <p:sldId id="269" r:id="rId19"/>
    <p:sldId id="270" r:id="rId20"/>
    <p:sldId id="261" r:id="rId21"/>
    <p:sldId id="283" r:id="rId22"/>
    <p:sldId id="279" r:id="rId23"/>
    <p:sldId id="28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3" autoAdjust="0"/>
    <p:restoredTop sz="93611" autoAdjust="0"/>
  </p:normalViewPr>
  <p:slideViewPr>
    <p:cSldViewPr snapToGrid="0">
      <p:cViewPr varScale="1">
        <p:scale>
          <a:sx n="60" d="100"/>
          <a:sy n="60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42564-4A92-42A7-A702-0E5F0405F76D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6FAA5-495F-4D2D-BEEB-65C8DFCBF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9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6FAA5-495F-4D2D-BEEB-65C8DFCBFE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6FAA5-495F-4D2D-BEEB-65C8DFCBFE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C684F-0B26-4957-833A-35C24E432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C74274-784D-4C48-BB25-3E42094F1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A0805-C4EF-4DBD-8130-826C16F2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14FD-777F-4955-9637-761CD382A8C6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560EF-CA8C-447A-A746-F6DE4B13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3B751-2160-4F4F-92D4-47EF8F39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7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A9D94-2309-4196-93FE-7C92A521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4B04A6-0791-4F0E-AD46-6DC8D4EB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C61AD-5C2C-4BC3-82D3-85CDD506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D91E-2E9F-4603-A30E-2BED16B2E198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694FD-E9AA-4282-85F5-ABCC1068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711AB-F38C-49A8-8C7C-23F02CBF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0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B9CB27-9EE0-4F9C-85E7-696E01244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E5FF7-155D-4B4F-9A76-A9C9C008C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08E00-B7F8-4AA1-A188-CC58B1EA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C38F-B190-45CE-8B01-DDC1BC918E67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454F3-BBE4-48E9-B1F7-378FA452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6333-FADB-4C6E-B69A-31D75732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011A1-5B74-4018-A416-78883EA5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78DA7-671B-4979-9B20-F7C0D7C0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92B47-F7F3-414E-8594-BC4B55C4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221C-1EA8-46E6-AA57-3481929F1820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0C7AB-0065-4342-B4C6-0FFFBB62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5E278-5E09-46BF-8599-E12084EB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9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FD21B-3DC3-4EE4-AC56-18D6CDE1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9FFB3-FC0A-4F5F-8ED6-1E1376B28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C9DD5-C6C1-492A-9E78-D1AA79E7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C35-8395-4BCE-8795-09A4F652A3C9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66332-8798-4FCA-A73B-AB5F1E9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AFD01-DB9F-4002-8DBC-B5128964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5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25E31-97EC-42ED-9252-29A70594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FCF2A-AE7E-422D-9047-1F6206D5C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A59319-D793-40A7-B10D-2CD62F8CF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199FD0-7B2C-4B45-82E2-AD4B8AD5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D4E-7A65-40D5-BE65-96D4D306FD81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0586EA-DE89-461D-A94E-FAC25223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75E31-19B1-4529-9372-8050030A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1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4307-B3B2-4A5B-ACB8-1676BF70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34C10F-42E7-47BA-8322-5BF1D566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FD9116-58E7-4B81-8925-9485F699B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BB77A0-2056-46BD-8CB5-9674FB86F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BB1F-4371-4821-9E3C-0A3AF9109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CD916B-CD29-4F22-A9FB-7B6D06CB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BA9-9A63-442F-9F63-72D34C61614E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6712C2-5E20-4A96-A92D-526356B5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C53FEB-1851-4E26-8FC3-264A639E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3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5B358-7369-437E-99E2-B5D0907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4EBA37-49C5-4041-A525-BC24D3E5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F827-02B7-414B-B86F-229D8600ACCA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41077-CADB-4978-BE5E-E29A8759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1B8AC-4086-4E96-BF47-7F64E3A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4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F5AA46-CDF6-48F2-8B18-B0DFBB92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F497-41F5-4309-9466-5AFB98174EED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6DCB86-86D1-430B-AAD7-6A8540BC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430800-587A-486A-9113-B41D54ED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0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9B9A-B2E4-4923-B4B9-FFDEB97A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7C541-1171-44D0-A413-03CC9819C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C5AE2-64A3-4445-A026-1009549C5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675D7A-E441-4F2F-8C23-853DB88A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A35C-FCC8-4A47-BB45-087386B4302A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7F0B6D-99F8-484C-A9F9-5212FD68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8D190-D213-4F45-9DE2-2981C82F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4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3C0B5-2ACA-40FB-9C7A-43ACB400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5AEC40-0F6D-43DC-8529-B2F302C95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037C3-CB3E-4241-AB8D-E39F91AE2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EEE31-A4B0-4B95-B6B5-CC5A87AB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6FE7-9F5F-46E7-88B2-44ED50BE1CFC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9E11D9-1198-4422-B160-0F48F64A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6DA3D-85FB-4D3B-8BA9-9C953974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5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4C9C49-6AD2-410E-A4AA-291C628A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486AC-17FB-44A2-8D3B-4C0F0768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DCDB-C5DE-4424-BA1B-EC84D2C0C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052C2-4D05-4ED9-BEB4-186A2CAD6728}" type="datetime1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4E4C5-38F0-49EB-B61E-DF76946B3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06436D-7B68-44ED-9AC4-90670DC29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8644B-A978-488A-8F49-AEA1B7044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3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news.stanford.edu/2019/07/01/steering-wind-power-new-direction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theverge.com/2019/2/26/18241632/google-deepmind-wind-farm-ai-machine-learning-green-energy-efficiency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BFA27-C4BB-4F3D-AB68-24ACD3B4E4B7}"/>
              </a:ext>
            </a:extLst>
          </p:cNvPr>
          <p:cNvSpPr txBox="1"/>
          <p:nvPr/>
        </p:nvSpPr>
        <p:spPr>
          <a:xfrm>
            <a:off x="849085" y="631371"/>
            <a:ext cx="923349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Recent developed algorithms for control / system engineering regarding to Windfarm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Unscented Kalman Filter</a:t>
            </a:r>
          </a:p>
          <a:p>
            <a:r>
              <a:rPr lang="en-US" altLang="ko-KR" dirty="0"/>
              <a:t>    + </a:t>
            </a:r>
            <a:r>
              <a:rPr lang="en-US" altLang="ko-KR" b="1" dirty="0"/>
              <a:t>fault detection </a:t>
            </a:r>
            <a:r>
              <a:rPr lang="en-US" altLang="ko-KR" dirty="0"/>
              <a:t>for a wind turbine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2. Quasilinear control</a:t>
            </a:r>
          </a:p>
          <a:p>
            <a:endParaRPr lang="en-US" altLang="ko-KR" dirty="0"/>
          </a:p>
          <a:p>
            <a:r>
              <a:rPr lang="en-US" altLang="ko-KR" dirty="0"/>
              <a:t>   + </a:t>
            </a:r>
            <a:r>
              <a:rPr lang="en-US" altLang="ko-KR" b="1" dirty="0"/>
              <a:t>the output power of a windfarm </a:t>
            </a:r>
            <a:r>
              <a:rPr lang="en-US" altLang="ko-KR" dirty="0"/>
              <a:t>by the quasilinear windfarm controller</a:t>
            </a:r>
          </a:p>
          <a:p>
            <a:endParaRPr lang="en-US" altLang="ko-KR" dirty="0"/>
          </a:p>
          <a:p>
            <a:r>
              <a:rPr lang="en-US" altLang="ko-KR" dirty="0"/>
              <a:t>3.Global Sensitivity Analysis</a:t>
            </a:r>
          </a:p>
          <a:p>
            <a:endParaRPr lang="en-US" altLang="ko-KR" dirty="0"/>
          </a:p>
          <a:p>
            <a:r>
              <a:rPr lang="en-US" altLang="ko-KR" dirty="0"/>
              <a:t>  + investigate the effect of the wake due to upstream wind turbine</a:t>
            </a:r>
          </a:p>
          <a:p>
            <a:r>
              <a:rPr lang="en-US" altLang="ko-KR" dirty="0"/>
              <a:t>  + </a:t>
            </a:r>
            <a:r>
              <a:rPr lang="en-US" altLang="ko-KR" b="1" dirty="0"/>
              <a:t>wake control</a:t>
            </a:r>
          </a:p>
          <a:p>
            <a:endParaRPr lang="en-US" altLang="ko-KR" dirty="0"/>
          </a:p>
          <a:p>
            <a:r>
              <a:rPr lang="en-US" altLang="ko-KR" dirty="0"/>
              <a:t>4. Miscellaneous</a:t>
            </a:r>
          </a:p>
          <a:p>
            <a:endParaRPr lang="en-US" altLang="ko-KR" dirty="0"/>
          </a:p>
          <a:p>
            <a:r>
              <a:rPr lang="en-US" altLang="ko-KR" dirty="0"/>
              <a:t>  - the </a:t>
            </a:r>
            <a:r>
              <a:rPr lang="en-US" altLang="ko-KR" b="1" dirty="0"/>
              <a:t>prediction of the output power of the wind farm</a:t>
            </a:r>
          </a:p>
          <a:p>
            <a:endParaRPr lang="en-US" altLang="ko-KR" dirty="0"/>
          </a:p>
          <a:p>
            <a:r>
              <a:rPr lang="en-US" altLang="ko-KR" dirty="0"/>
              <a:t>  - AAU  “Master Thesis”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52D891-6553-4D4E-A23E-D7D35A7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65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D1B73-071A-4BD6-AD6A-6C9F1DFFEC9E}"/>
              </a:ext>
            </a:extLst>
          </p:cNvPr>
          <p:cNvSpPr txBox="1"/>
          <p:nvPr/>
        </p:nvSpPr>
        <p:spPr>
          <a:xfrm>
            <a:off x="304800" y="493986"/>
            <a:ext cx="63896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 Paper: “Quasilinear Control of Wind Farm Power output”</a:t>
            </a:r>
          </a:p>
          <a:p>
            <a:r>
              <a:rPr lang="en-US" altLang="ko-KR" dirty="0"/>
              <a:t>           : 2015,IEEE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Problem Statement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4DFC24-D2DF-4FEB-9577-478B308A544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5" t="29085" r="18291" b="33511"/>
          <a:stretch/>
        </p:blipFill>
        <p:spPr bwMode="auto">
          <a:xfrm>
            <a:off x="6705600" y="330027"/>
            <a:ext cx="5181600" cy="2945612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7F1AA39-243E-41F2-83B5-EBC03E414FF6}"/>
                  </a:ext>
                </a:extLst>
              </p:cNvPr>
              <p:cNvSpPr/>
              <p:nvPr/>
            </p:nvSpPr>
            <p:spPr>
              <a:xfrm>
                <a:off x="0" y="3275639"/>
                <a:ext cx="10499835" cy="1621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𝑊𝑇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𝑜𝑢𝑡𝑝𝑢𝑡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𝑝𝑜𝑤𝑒𝑟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wf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𝑊𝐹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𝑜𝑢𝑡𝑝𝑢𝑡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𝑝𝑜𝑤𝑒𝑟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𝑤𝑓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𝑑𝑒𝑠𝑖𝑟𝑒𝑑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𝑊𝐹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𝑝𝑜𝑤𝑒𝑟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𝑟𝑜𝑡𝑜𝑟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𝑣𝑜𝑙𝑡𝑎𝑔𝑒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𝑝𝑖𝑡𝑐h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𝑎𝑛𝑔𝑙𝑒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𝑊𝑇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𝑤𝑖𝑛𝑑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𝑠𝑝𝑒𝑒𝑑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7F1AA39-243E-41F2-83B5-EBC03E414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5639"/>
                <a:ext cx="10499835" cy="1621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7A06A4B-2487-4900-BEDF-50226DA8DE3B}"/>
                  </a:ext>
                </a:extLst>
              </p:cNvPr>
              <p:cNvSpPr/>
              <p:nvPr/>
            </p:nvSpPr>
            <p:spPr>
              <a:xfrm>
                <a:off x="693681" y="5053620"/>
                <a:ext cx="9396249" cy="1186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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Control objective 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𝑤𝑓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𝑤𝑓</m:t>
                          </m:r>
                        </m:sub>
                      </m:sSub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Char char="-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Fuzzy neutral network, supervisory scheme, optimization approach,…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7A06A4B-2487-4900-BEDF-50226DA8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1" y="5053620"/>
                <a:ext cx="9396249" cy="1186735"/>
              </a:xfrm>
              <a:prstGeom prst="rect">
                <a:avLst/>
              </a:prstGeom>
              <a:blipFill>
                <a:blip r:embed="rId4"/>
                <a:stretch>
                  <a:fillRect l="-714" t="-3077" b="-87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FF15CA-D250-4F9A-AC9A-76B9DA75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B13E2-15CF-478F-B029-BC9AFFA53D3F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FB5A1C-457C-4776-8A93-35BC0EFB13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489" r="19100" b="24063"/>
          <a:stretch/>
        </p:blipFill>
        <p:spPr bwMode="auto">
          <a:xfrm>
            <a:off x="7231117" y="150079"/>
            <a:ext cx="4820002" cy="3520966"/>
          </a:xfrm>
          <a:prstGeom prst="rect">
            <a:avLst/>
          </a:prstGeom>
          <a:ln w="28575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57C6F1C-4B32-42A7-AAED-39B086FC2540}"/>
                  </a:ext>
                </a:extLst>
              </p:cNvPr>
              <p:cNvSpPr/>
              <p:nvPr/>
            </p:nvSpPr>
            <p:spPr>
              <a:xfrm>
                <a:off x="294290" y="433608"/>
                <a:ext cx="7567448" cy="2168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u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Modelling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Char char="-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Wind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𝑠𝑙𝑜𝑤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𝑎𝑣𝑒𝑟𝑎𝑔𝑒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𝑐𝑜𝑚𝑝𝑜𝑛𝑒𝑛𝑡𝑠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,(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𝑒𝑚𝑝𝑖𝑟𝑖𝑐𝑎𝑙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𝑑𝑎𝑡𝑎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𝑒𝑡𝑐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.)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𝑓𝑎𝑠𝑡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𝑐𝑜𝑚𝑝𝑜𝑛𝑒𝑛𝑡𝑠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𝑧𝑒𝑟𝑜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𝑐𝑜𝑙𝑢𝑟𝑒𝑑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𝐺𝑎𝑢𝑠𝑠𝑖𝑎𝑛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57C6F1C-4B32-42A7-AAED-39B086FC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433608"/>
                <a:ext cx="7567448" cy="2168927"/>
              </a:xfrm>
              <a:prstGeom prst="rect">
                <a:avLst/>
              </a:prstGeom>
              <a:blipFill>
                <a:blip r:embed="rId3"/>
                <a:stretch>
                  <a:fillRect l="-805" t="-1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740CAD7-9CFD-46F6-87FF-7E0AA5E447A2}"/>
                  </a:ext>
                </a:extLst>
              </p:cNvPr>
              <p:cNvSpPr/>
              <p:nvPr/>
            </p:nvSpPr>
            <p:spPr>
              <a:xfrm>
                <a:off x="294290" y="3429000"/>
                <a:ext cx="9448800" cy="3299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lim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</m:lim>
                          </m:limUpp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𝑧𝑒𝑟𝑜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𝑤h𝑖𝑡𝑒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𝑔𝑎𝑢𝑠𝑠𝑖𝑎𝑛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𝑤𝑖𝑡h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𝑎𝑢𝑡𝑜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𝑐𝑜𝑣𝑎𝑟𝑖𝑎𝑛𝑐𝑒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The dynamics of WT controllers’ are given by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−</m:t>
                      </m:r>
                      <m:f>
                        <m:f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SAT</m:t>
                      </m:r>
                      <m: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  <m: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u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Cost function : 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7620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Cost function = sum(</a:t>
                </a:r>
                <a:r>
                  <a:rPr lang="en-US" altLang="ko-KR" kern="100" dirty="0" err="1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s.s.</a:t>
                </a: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of variance of the regulation error  + weighted control magnitude)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740CAD7-9CFD-46F6-87FF-7E0AA5E4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3429000"/>
                <a:ext cx="9448800" cy="3299942"/>
              </a:xfrm>
              <a:prstGeom prst="rect">
                <a:avLst/>
              </a:prstGeom>
              <a:blipFill>
                <a:blip r:embed="rId4"/>
                <a:stretch>
                  <a:fillRect l="-387" r="-581" b="-18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60FB4-F173-4D95-AEBB-BB8E0155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B5D24-C738-4C0D-B1FC-575A5AE5A9BF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5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730562-CD1C-4A05-B99F-2B6126FA8D20}"/>
              </a:ext>
            </a:extLst>
          </p:cNvPr>
          <p:cNvSpPr/>
          <p:nvPr/>
        </p:nvSpPr>
        <p:spPr>
          <a:xfrm>
            <a:off x="434497" y="382176"/>
            <a:ext cx="10741573" cy="11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en-US" altLang="ko-KR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Conclusion :</a:t>
            </a:r>
            <a:endParaRPr lang="ko-KR" altLang="ko-KR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6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The cost function of QLC is better than that of the Linear.</a:t>
            </a:r>
            <a:endParaRPr lang="ko-KR" altLang="ko-KR" b="1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6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One realization shows the MSE of QLC is smaller than the that of Linear.</a:t>
            </a:r>
            <a:endParaRPr lang="ko-KR" altLang="ko-KR" b="1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36D53-55A3-46B6-BAC5-0871906EDAA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42840" r="20468" b="28643"/>
          <a:stretch/>
        </p:blipFill>
        <p:spPr bwMode="auto">
          <a:xfrm>
            <a:off x="624263" y="2085447"/>
            <a:ext cx="9258509" cy="2443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59C346-926E-4BA7-910D-59A274A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BC96-4493-4600-BB84-51B3FBFEB15A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7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8C73EC-3630-4576-B3A9-B27BCEB31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33575" r="48488" b="22885"/>
          <a:stretch/>
        </p:blipFill>
        <p:spPr>
          <a:xfrm>
            <a:off x="6550362" y="1534650"/>
            <a:ext cx="4508939" cy="3331780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F0A37-A7CE-4DAF-A38F-C061CA63B1BE}"/>
              </a:ext>
            </a:extLst>
          </p:cNvPr>
          <p:cNvSpPr txBox="1"/>
          <p:nvPr/>
        </p:nvSpPr>
        <p:spPr>
          <a:xfrm>
            <a:off x="6477210" y="1033272"/>
            <a:ext cx="27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Deterministic system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DAE2E8-7108-49F1-9F39-89B20E8B97BB}"/>
                  </a:ext>
                </a:extLst>
              </p:cNvPr>
              <p:cNvSpPr txBox="1"/>
              <p:nvPr/>
            </p:nvSpPr>
            <p:spPr>
              <a:xfrm>
                <a:off x="582168" y="619113"/>
                <a:ext cx="551383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Sensitivity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→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b="0" dirty="0"/>
              </a:p>
              <a:p>
                <a:r>
                  <a:rPr lang="ko-KR" altLang="en-US" dirty="0"/>
                  <a:t>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−→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Assume </a:t>
                </a:r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𝑠𝑜𝑚𝑒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𝑘𝑛𝑜𝑤𝑛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𝑃𝐷𝐹</m:t>
                    </m:r>
                  </m:oMath>
                </a14:m>
                <a:endParaRPr lang="en-US" altLang="ko-KR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𝑠𝑞𝑢𝑟𝑒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𝑖𝑛𝑡𝑒𝑔𝑟𝑎𝑏𝑙𝑒</m:t>
                    </m:r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b="0" dirty="0"/>
                  <a:t>Objective</a:t>
                </a:r>
              </a:p>
              <a:p>
                <a:endParaRPr lang="en-US" altLang="ko-KR" b="0" dirty="0"/>
              </a:p>
              <a:p>
                <a:r>
                  <a:rPr lang="en-US" altLang="ko-KR" b="1" dirty="0"/>
                  <a:t>  Determine the sensitivity of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ko-KR" b="1" dirty="0"/>
                  <a:t> to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DAE2E8-7108-49F1-9F39-89B20E8B9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8" y="619113"/>
                <a:ext cx="5513832" cy="4247317"/>
              </a:xfrm>
              <a:prstGeom prst="rect">
                <a:avLst/>
              </a:prstGeom>
              <a:blipFill>
                <a:blip r:embed="rId3"/>
                <a:stretch>
                  <a:fillRect l="-996" t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212EAA-C8BD-4538-82CC-8E6F5A32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DB15-860B-4950-8CA5-0CA49B3CACFF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6BA79-59DB-44FB-B0AC-D8D18E8A64A0}"/>
              </a:ext>
            </a:extLst>
          </p:cNvPr>
          <p:cNvSpPr txBox="1"/>
          <p:nvPr/>
        </p:nvSpPr>
        <p:spPr>
          <a:xfrm>
            <a:off x="189857" y="525702"/>
            <a:ext cx="6242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Concept : Stochastic System</a:t>
            </a:r>
          </a:p>
          <a:p>
            <a:endParaRPr lang="en-US" altLang="ko-KR" dirty="0"/>
          </a:p>
          <a:p>
            <a:r>
              <a:rPr lang="en-US" altLang="ko-KR" dirty="0"/>
              <a:t> Which one is the most sensitive? 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A5CC-9D1B-4C52-97AA-59370D360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5" t="31918" r="36286" b="41608"/>
          <a:stretch/>
        </p:blipFill>
        <p:spPr>
          <a:xfrm>
            <a:off x="331937" y="2157839"/>
            <a:ext cx="3489435" cy="286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938807-5926-469D-AEF5-C422376AC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40164" r="36240" b="35878"/>
          <a:stretch/>
        </p:blipFill>
        <p:spPr>
          <a:xfrm>
            <a:off x="4080010" y="2093650"/>
            <a:ext cx="3815255" cy="2997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15AC4A-66E0-43C0-B57F-F4F5E3F6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91" t="52477" r="36482" b="23414"/>
          <a:stretch/>
        </p:blipFill>
        <p:spPr>
          <a:xfrm>
            <a:off x="7996377" y="2005965"/>
            <a:ext cx="3489435" cy="284606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96D8CF-C338-49EF-AC86-9E2E6096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D13E-CA1B-4897-9D1C-967615DD0CB2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1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751B21-0642-408B-A99C-6EAA4E971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79" b="10767"/>
          <a:stretch/>
        </p:blipFill>
        <p:spPr>
          <a:xfrm>
            <a:off x="723900" y="1793748"/>
            <a:ext cx="9639300" cy="25405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4D6EA-5003-4A6C-B4F1-986187E1CBD3}"/>
                  </a:ext>
                </a:extLst>
              </p:cNvPr>
              <p:cNvSpPr txBox="1"/>
              <p:nvPr/>
            </p:nvSpPr>
            <p:spPr>
              <a:xfrm>
                <a:off x="723900" y="992334"/>
                <a:ext cx="10422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which one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more sensitive to Y? how to characterize the sensitivity?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4D6EA-5003-4A6C-B4F1-986187E1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992334"/>
                <a:ext cx="10422918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E1CEC967-4BA1-4D43-8DFF-9B3B9F873150}"/>
              </a:ext>
            </a:extLst>
          </p:cNvPr>
          <p:cNvSpPr/>
          <p:nvPr/>
        </p:nvSpPr>
        <p:spPr>
          <a:xfrm>
            <a:off x="326814" y="6155464"/>
            <a:ext cx="427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// </a:t>
            </a:r>
            <a:r>
              <a:rPr lang="en-US" altLang="ko-KR" dirty="0" err="1"/>
              <a:t>youtube</a:t>
            </a:r>
            <a:r>
              <a:rPr lang="en-US" altLang="ko-KR" dirty="0"/>
              <a:t>: Sensitivity Analysis Global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AEA74-DBD0-4CD2-854B-141617D657E6}"/>
              </a:ext>
            </a:extLst>
          </p:cNvPr>
          <p:cNvSpPr txBox="1"/>
          <p:nvPr/>
        </p:nvSpPr>
        <p:spPr>
          <a:xfrm>
            <a:off x="609600" y="536028"/>
            <a:ext cx="239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en-US" altLang="ko-KR" dirty="0" err="1"/>
              <a:t>Sobol’s</a:t>
            </a:r>
            <a:r>
              <a:rPr lang="en-US" altLang="ko-KR" dirty="0"/>
              <a:t>  Sensitivity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4A9EE-D0D6-4DF5-ADC8-9986F8B222B8}"/>
                  </a:ext>
                </a:extLst>
              </p:cNvPr>
              <p:cNvSpPr txBox="1"/>
              <p:nvPr/>
            </p:nvSpPr>
            <p:spPr>
              <a:xfrm>
                <a:off x="1097280" y="4946904"/>
                <a:ext cx="435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  Intuitively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𝑠𝑒𝑛𝑠𝑖𝑡𝑖𝑣𝑒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4A9EE-D0D6-4DF5-ADC8-9986F8B22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946904"/>
                <a:ext cx="4350230" cy="369332"/>
              </a:xfrm>
              <a:prstGeom prst="rect">
                <a:avLst/>
              </a:prstGeom>
              <a:blipFill>
                <a:blip r:embed="rId4"/>
                <a:stretch>
                  <a:fillRect l="-112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2A5BA8-BA51-4216-86EA-7BD5AECE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5B6ED-3346-4858-A757-BDBD3725FE6A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6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E1D326-82BC-46C8-BD5D-132E43579C0B}"/>
              </a:ext>
            </a:extLst>
          </p:cNvPr>
          <p:cNvSpPr txBox="1"/>
          <p:nvPr/>
        </p:nvSpPr>
        <p:spPr>
          <a:xfrm>
            <a:off x="659768" y="282833"/>
            <a:ext cx="100502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en-US" altLang="ko-KR" dirty="0" err="1"/>
              <a:t>Sobol</a:t>
            </a:r>
            <a:r>
              <a:rPr lang="en-US" altLang="ko-KR" dirty="0"/>
              <a:t> Sensitivity Index  - The first order / Total sensitivity index</a:t>
            </a:r>
          </a:p>
          <a:p>
            <a:endParaRPr lang="en-US" altLang="ko-KR" dirty="0"/>
          </a:p>
          <a:p>
            <a:r>
              <a:rPr lang="en-US" altLang="ko-KR" dirty="0"/>
              <a:t>    - The</a:t>
            </a:r>
            <a:r>
              <a:rPr lang="ko-KR" altLang="en-US" dirty="0"/>
              <a:t> </a:t>
            </a:r>
            <a:r>
              <a:rPr lang="en-US" altLang="ko-KR" dirty="0"/>
              <a:t>First</a:t>
            </a:r>
            <a:r>
              <a:rPr lang="ko-KR" altLang="en-US" dirty="0"/>
              <a:t> </a:t>
            </a:r>
            <a:r>
              <a:rPr lang="en-US" altLang="ko-KR" dirty="0"/>
              <a:t>Order Sensitivity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- The Total Sensitivity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Which parameter is the largest of the first order sensitivity index?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1C44C23-D139-46C5-B15A-FD49F7498898}"/>
                  </a:ext>
                </a:extLst>
              </p:cNvPr>
              <p:cNvSpPr/>
              <p:nvPr/>
            </p:nvSpPr>
            <p:spPr>
              <a:xfrm>
                <a:off x="7725088" y="2660569"/>
                <a:ext cx="4298741" cy="669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𝑽𝒂𝒓</m:t>
                          </m:r>
                          <m:d>
                            <m:dPr>
                              <m:ctrlPr>
                                <a:rPr lang="ko-KR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ko-KR" b="1" i="1" kern="1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𝐕𝐚𝐫</m:t>
                          </m:r>
                          <m:d>
                            <m:dPr>
                              <m:ctrlPr>
                                <a:rPr lang="ko-KR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𝒂𝒓</m:t>
                              </m:r>
                              <m:d>
                                <m:dPr>
                                  <m:ctrlPr>
                                    <a:rPr lang="en-US" altLang="ko-KR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ko-KR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𝐕𝐚𝐫</m:t>
                          </m:r>
                          <m:d>
                            <m:dPr>
                              <m:ctrlPr>
                                <a:rPr lang="ko-KR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, ∀ </m:t>
                      </m:r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1C44C23-D139-46C5-B15A-FD49F7498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088" y="2660569"/>
                <a:ext cx="4298741" cy="669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B34C632-7094-481C-B313-037F396BA2B1}"/>
                  </a:ext>
                </a:extLst>
              </p:cNvPr>
              <p:cNvSpPr/>
              <p:nvPr/>
            </p:nvSpPr>
            <p:spPr>
              <a:xfrm>
                <a:off x="886090" y="1189603"/>
                <a:ext cx="4798814" cy="723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08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ko-KR" b="1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ko-KR" altLang="ko-KR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ko-KR" altLang="ko-KR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ko-KR" altLang="ko-KR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ko-KR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</m:den>
                    </m:f>
                    <m:r>
                      <a:rPr lang="en-US" altLang="ko-KR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ko-KR" altLang="ko-KR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ko-KR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</m:den>
                    </m:f>
                    <m:r>
                      <a:rPr lang="en-US" altLang="ko-KR" b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( ≤</m:t>
                    </m:r>
                    <m:r>
                      <a:rPr lang="en-US" altLang="ko-KR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ko-KR" b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)</m:t>
                    </m:r>
                  </m:oMath>
                </a14:m>
                <a:r>
                  <a:rPr lang="en-US" altLang="ko-KR" b="1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B34C632-7094-481C-B313-037F396BA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0" y="1189603"/>
                <a:ext cx="4798814" cy="723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DBB4C1F-1BEF-41B1-BF35-C081606918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14334" r="27785" b="53504"/>
          <a:stretch/>
        </p:blipFill>
        <p:spPr bwMode="auto">
          <a:xfrm>
            <a:off x="785519" y="4925915"/>
            <a:ext cx="4084320" cy="1649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8D6B76-EBF5-4E9E-B363-0807AFF83B4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47638" r="27785" b="20389"/>
          <a:stretch/>
        </p:blipFill>
        <p:spPr bwMode="auto">
          <a:xfrm>
            <a:off x="4869839" y="4884385"/>
            <a:ext cx="4084320" cy="1690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055F95A-B49E-48DF-BD77-BA71CE9DF499}"/>
                  </a:ext>
                </a:extLst>
              </p:cNvPr>
              <p:cNvSpPr/>
              <p:nvPr/>
            </p:nvSpPr>
            <p:spPr>
              <a:xfrm>
                <a:off x="7814105" y="1597309"/>
                <a:ext cx="203382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altLang="ko-KR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  <m:r>
                                <a:rPr lang="en-US" altLang="ko-KR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ko-KR" b="1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055F95A-B49E-48DF-BD77-BA71CE9D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05" y="1597309"/>
                <a:ext cx="2033827" cy="404983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0E0776-247D-4530-8030-A19E523DF8ED}"/>
                  </a:ext>
                </a:extLst>
              </p:cNvPr>
              <p:cNvSpPr/>
              <p:nvPr/>
            </p:nvSpPr>
            <p:spPr>
              <a:xfrm>
                <a:off x="7861178" y="2132297"/>
                <a:ext cx="4282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  <m:r>
                      <a:rPr lang="en-US" altLang="ko-KR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𝐚𝐫</m:t>
                    </m:r>
                    <m:d>
                      <m:dPr>
                        <m:ctrlPr>
                          <a:rPr lang="ko-KR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𝐘</m:t>
                        </m:r>
                      </m:e>
                    </m:d>
                    <m:r>
                      <a:rPr lang="en-US" altLang="ko-KR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𝑽𝒂𝒓</m:t>
                    </m:r>
                    <m:d>
                      <m:dPr>
                        <m:ctrlPr>
                          <a:rPr lang="ko-KR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kern="1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  <m:r>
                              <a:rPr lang="en-US" altLang="ko-KR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ko-KR" b="1" i="1" kern="1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ko-KR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altLang="ko-KR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ko-KR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𝒂𝒓</m:t>
                        </m:r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ko-KR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0E0776-247D-4530-8030-A19E523DF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178" y="2132297"/>
                <a:ext cx="42824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882484A4-36C4-4FF3-9072-CF0C40416746}"/>
              </a:ext>
            </a:extLst>
          </p:cNvPr>
          <p:cNvSpPr/>
          <p:nvPr/>
        </p:nvSpPr>
        <p:spPr>
          <a:xfrm>
            <a:off x="7588463" y="1353954"/>
            <a:ext cx="4435366" cy="21050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89CDB-0951-4911-A73A-CE800BA0FAEA}"/>
              </a:ext>
            </a:extLst>
          </p:cNvPr>
          <p:cNvSpPr txBox="1"/>
          <p:nvPr/>
        </p:nvSpPr>
        <p:spPr>
          <a:xfrm>
            <a:off x="7430440" y="971617"/>
            <a:ext cx="476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Functionals of the conditional probability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F33659-F121-40B2-BFA8-903C79A8B570}"/>
                  </a:ext>
                </a:extLst>
              </p:cNvPr>
              <p:cNvSpPr/>
              <p:nvPr/>
            </p:nvSpPr>
            <p:spPr>
              <a:xfrm>
                <a:off x="59678" y="2770978"/>
                <a:ext cx="5536001" cy="638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  <m:d>
                              <m:d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~</m:t>
                                    </m:r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=1 −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~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ko-KR" altLang="en-US" dirty="0"/>
                  <a:t>  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F33659-F121-40B2-BFA8-903C79A8B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" y="2770978"/>
                <a:ext cx="5536001" cy="6387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DBD919A-913C-49B4-AFCB-68F90EE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D8EE0-9046-49F0-A038-11F74B9A26DB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7B7F7-C534-477B-A7CE-E54B47562048}"/>
              </a:ext>
            </a:extLst>
          </p:cNvPr>
          <p:cNvSpPr txBox="1"/>
          <p:nvPr/>
        </p:nvSpPr>
        <p:spPr>
          <a:xfrm>
            <a:off x="525516" y="504497"/>
            <a:ext cx="9301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 Paper: ”Global sensitivity analysis of wind turbine power output”</a:t>
            </a:r>
          </a:p>
          <a:p>
            <a:endParaRPr lang="en-US" altLang="ko-KR" dirty="0"/>
          </a:p>
          <a:p>
            <a:r>
              <a:rPr lang="en-US" altLang="ko-KR" dirty="0"/>
              <a:t> - Introduction : wind turbine wake effects.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4194E-6D97-4D63-B40D-4E3302C40FF9}"/>
              </a:ext>
            </a:extLst>
          </p:cNvPr>
          <p:cNvSpPr txBox="1"/>
          <p:nvPr/>
        </p:nvSpPr>
        <p:spPr>
          <a:xfrm>
            <a:off x="630617" y="1541598"/>
            <a:ext cx="634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parameters:  8 data collected 2years / 10 min sampling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9D90CB-C3CF-42B1-A6FA-05A9409B1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4" t="25441" r="10173" b="33027"/>
          <a:stretch/>
        </p:blipFill>
        <p:spPr>
          <a:xfrm>
            <a:off x="804039" y="2200397"/>
            <a:ext cx="8744607" cy="28483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A5658-1496-47D1-AD86-F0FF717590C6}"/>
              </a:ext>
            </a:extLst>
          </p:cNvPr>
          <p:cNvSpPr txBox="1"/>
          <p:nvPr/>
        </p:nvSpPr>
        <p:spPr>
          <a:xfrm>
            <a:off x="630617" y="5347138"/>
            <a:ext cx="9869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Sensitivity Analysis Method :  FAST</a:t>
            </a:r>
          </a:p>
          <a:p>
            <a:r>
              <a:rPr lang="en-US" altLang="ko-KR" dirty="0"/>
              <a:t>    to get the first / total sensitivity use FAST(Fourier Amplitude Sensitivity Test)</a:t>
            </a:r>
            <a:r>
              <a:rPr lang="en-US" altLang="ko-KR" baseline="30000" dirty="0"/>
              <a:t>1)</a:t>
            </a:r>
          </a:p>
          <a:p>
            <a:endParaRPr lang="en-US" altLang="ko-KR" baseline="30000" dirty="0"/>
          </a:p>
          <a:p>
            <a:r>
              <a:rPr lang="en-US" altLang="ko-KR" baseline="30000" dirty="0"/>
              <a:t>1)</a:t>
            </a:r>
            <a:r>
              <a:rPr lang="en-US" altLang="ko-KR" dirty="0"/>
              <a:t> FAST can get the first/total Sensitivity but not the interactive sensitivity.                                     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8F6A3A-2553-4A2C-8DF3-8B3DE77F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4051C-6705-4EB8-B1AE-AAF3176EE77D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3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3E205-6927-435D-9E3E-0A9809745679}"/>
              </a:ext>
            </a:extLst>
          </p:cNvPr>
          <p:cNvSpPr txBox="1"/>
          <p:nvPr/>
        </p:nvSpPr>
        <p:spPr>
          <a:xfrm>
            <a:off x="546538" y="613570"/>
            <a:ext cx="11645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System Modelling </a:t>
            </a:r>
          </a:p>
          <a:p>
            <a:r>
              <a:rPr lang="en-US" altLang="ko-KR" dirty="0"/>
              <a:t>    No explicit model, but  by CNN(Convolutional Neural Network), implicit modelling used.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Results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4EE79-8596-4F26-B460-A25A2294F97A}"/>
              </a:ext>
            </a:extLst>
          </p:cNvPr>
          <p:cNvSpPr txBox="1"/>
          <p:nvPr/>
        </p:nvSpPr>
        <p:spPr>
          <a:xfrm>
            <a:off x="9668365" y="1630479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Upsteam</a:t>
            </a:r>
            <a:r>
              <a:rPr lang="en-US" altLang="ko-KR" dirty="0"/>
              <a:t> WT)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34C3E-E3CB-407A-BF0C-30760006AC3B}"/>
              </a:ext>
            </a:extLst>
          </p:cNvPr>
          <p:cNvSpPr txBox="1"/>
          <p:nvPr/>
        </p:nvSpPr>
        <p:spPr>
          <a:xfrm>
            <a:off x="9552081" y="4417232"/>
            <a:ext cx="289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Downteam</a:t>
            </a:r>
            <a:r>
              <a:rPr lang="en-US" altLang="ko-KR" dirty="0"/>
              <a:t> WT)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7C24B-BD4D-43FF-823A-E26A43C9E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0" t="45211" r="10517" b="20766"/>
          <a:stretch/>
        </p:blipFill>
        <p:spPr>
          <a:xfrm>
            <a:off x="761999" y="1630479"/>
            <a:ext cx="8607973" cy="2333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A8AF6C-2F35-45A0-9AD0-ED9C558D1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1" t="39387" r="10086" b="20919"/>
          <a:stretch/>
        </p:blipFill>
        <p:spPr>
          <a:xfrm>
            <a:off x="761999" y="4197943"/>
            <a:ext cx="8607973" cy="2660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37A9D5-DC3C-4191-8618-69E82C21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D5BCF-EBDF-486B-9130-F6BA4EB0CE5B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7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335732-1AB2-4193-9D3D-CFF982A1B67C}"/>
              </a:ext>
            </a:extLst>
          </p:cNvPr>
          <p:cNvSpPr/>
          <p:nvPr/>
        </p:nvSpPr>
        <p:spPr>
          <a:xfrm>
            <a:off x="740228" y="653856"/>
            <a:ext cx="10334172" cy="295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Conclusion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For a turbine operating in the wake of an upstream machine, power production is most sensitive to windspeed standard deviation above all parameters included in this study excluding wind speed itself.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In the wind farm, for optimal output power the effect of wake should be considered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Active wake control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E1530F-8778-4440-9F91-62EAEEAB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01192-CCA4-466D-BD46-524DE1FC0C65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3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DEA8-52BB-4810-92CB-1942EBAD5780}"/>
                  </a:ext>
                </a:extLst>
              </p:cNvPr>
              <p:cNvSpPr txBox="1"/>
              <p:nvPr/>
            </p:nvSpPr>
            <p:spPr>
              <a:xfrm>
                <a:off x="377687" y="595901"/>
                <a:ext cx="10710374" cy="591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b="1" dirty="0"/>
                  <a:t>Unscented Kalman filter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Extended Kalman Filter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estimated by  linearization by Jacobian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 sometimes, it is not good for example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>
                    <a:sym typeface="Wingdings" panose="05000000000000000000" pitchFamily="2" charset="2"/>
                  </a:rPr>
                  <a:t>Jacobian is evaluated at a local point.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ko-KR" b="0" dirty="0">
                  <a:sym typeface="Wingdings" panose="05000000000000000000" pitchFamily="2" charset="2"/>
                </a:endParaRPr>
              </a:p>
              <a:p>
                <a:endParaRPr lang="en-US" altLang="ko-KR" dirty="0"/>
              </a:p>
              <a:p>
                <a:r>
                  <a:rPr lang="en-US" altLang="ko-KR" dirty="0"/>
                  <a:t>   Linearization at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 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en-US" altLang="ko-KR" b="0" dirty="0">
                    <a:sym typeface="Wingdings" panose="05000000000000000000" pitchFamily="2" charset="2"/>
                  </a:rPr>
                  <a:t>  </a:t>
                </a:r>
                <a:r>
                  <a:rPr lang="en-US" altLang="ko-KR" dirty="0"/>
                  <a:t>the predicted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𝐟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l-GR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𝜮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/>
                  <a:t>)</a:t>
                </a:r>
                <a:r>
                  <a:rPr lang="en-US" altLang="ko-KR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l-GR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𝜮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𝐟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l-GR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𝜮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1" dirty="0"/>
                      <m:t>)</m:t>
                    </m:r>
                  </m:oMath>
                </a14:m>
                <a:r>
                  <a:rPr lang="en-US" altLang="ko-KR" b="1" dirty="0"/>
                  <a:t>= 0</a:t>
                </a:r>
              </a:p>
              <a:p>
                <a:endParaRPr lang="en-US" altLang="ko-KR" b="1" dirty="0"/>
              </a:p>
              <a:p>
                <a:endParaRPr lang="en-US" altLang="ko-KR" b="1" dirty="0"/>
              </a:p>
              <a:p>
                <a:r>
                  <a:rPr lang="en-US" altLang="ko-KR" b="1" dirty="0"/>
                  <a:t>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-  Unscented Kalman Filter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+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do not require the Jacobian </a:t>
                </a:r>
              </a:p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+ the state is augmented to 2n +1 , n  = dimension of the state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+ The mean of the state is up to second moment it is correct.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DEA8-52BB-4810-92CB-1942EBAD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595901"/>
                <a:ext cx="10710374" cy="5913927"/>
              </a:xfrm>
              <a:prstGeom prst="rect">
                <a:avLst/>
              </a:prstGeom>
              <a:blipFill>
                <a:blip r:embed="rId3"/>
                <a:stretch>
                  <a:fillRect l="-626" t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28911E-A0F6-408C-8830-8BDB6539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74739-3871-4628-87A8-D333CF638B4F}"/>
              </a:ext>
            </a:extLst>
          </p:cNvPr>
          <p:cNvSpPr txBox="1"/>
          <p:nvPr/>
        </p:nvSpPr>
        <p:spPr>
          <a:xfrm>
            <a:off x="11088061" y="34817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UKF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4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E19F1-38AD-4EE8-94AE-7D55F35CA83A}"/>
              </a:ext>
            </a:extLst>
          </p:cNvPr>
          <p:cNvSpPr txBox="1"/>
          <p:nvPr/>
        </p:nvSpPr>
        <p:spPr>
          <a:xfrm>
            <a:off x="433687" y="612419"/>
            <a:ext cx="10318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Wake: Wind Farm as a whole.”</a:t>
            </a:r>
            <a:r>
              <a:rPr lang="en-US" altLang="ko-KR" kern="1800" spc="-5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Steering wind power in a new direction: How skewing turbines boosts farm output”, 2019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2"/>
              </a:rPr>
              <a:t>    https://news.stanford.edu/2019/07/01/steering-wind-power-new-direction/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en-US" altLang="ko-KR" dirty="0"/>
              <a:t>  wake – active wake control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D97C5-7819-46D9-AAC5-F7D9D90638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" y="2370516"/>
            <a:ext cx="4495800" cy="3274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696D98-3D6B-415B-84C1-4DDC70A9CF7E}"/>
              </a:ext>
            </a:extLst>
          </p:cNvPr>
          <p:cNvSpPr/>
          <p:nvPr/>
        </p:nvSpPr>
        <p:spPr>
          <a:xfrm>
            <a:off x="5440135" y="2007143"/>
            <a:ext cx="6096000" cy="200067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1200"/>
              </a:spcAft>
            </a:pPr>
            <a:r>
              <a:rPr lang="en-US" altLang="ko-KR" b="1" kern="0" dirty="0">
                <a:solidFill>
                  <a:srgbClr val="FF0000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-wakes</a:t>
            </a:r>
            <a:r>
              <a:rPr lang="en-US" altLang="ko-KR" kern="0" dirty="0">
                <a:solidFill>
                  <a:srgbClr val="333333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 from upstream generators can interfere with those downstream. Pointing turbines slightly away from oncoming wind – called </a:t>
            </a:r>
            <a:r>
              <a:rPr lang="en-US" altLang="ko-KR" b="1" kern="0" dirty="0">
                <a:solidFill>
                  <a:srgbClr val="FF0000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wake-steering</a:t>
            </a:r>
            <a:r>
              <a:rPr lang="en-US" altLang="ko-KR" kern="0" dirty="0">
                <a:solidFill>
                  <a:srgbClr val="FF0000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333333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– can reduce that interference and improve both the quantity and quality of power from wind farms, and probably lower operating costs.</a:t>
            </a:r>
          </a:p>
          <a:p>
            <a:pPr lvl="0" latinLnBrk="0">
              <a:lnSpc>
                <a:spcPct val="107000"/>
              </a:lnSpc>
              <a:spcAft>
                <a:spcPts val="1200"/>
              </a:spcAft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271F-7A94-46F5-8738-41A0A43B3E66}"/>
              </a:ext>
            </a:extLst>
          </p:cNvPr>
          <p:cNvSpPr/>
          <p:nvPr/>
        </p:nvSpPr>
        <p:spPr>
          <a:xfrm>
            <a:off x="5440135" y="4009261"/>
            <a:ext cx="5878285" cy="170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1200"/>
              </a:spcAft>
            </a:pPr>
            <a:r>
              <a:rPr lang="en-US" altLang="ko-KR" kern="0" dirty="0">
                <a:solidFill>
                  <a:srgbClr val="333333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- power improvement </a:t>
            </a:r>
            <a:r>
              <a:rPr lang="en-US" altLang="ko-KR" b="1" kern="0" dirty="0">
                <a:solidFill>
                  <a:srgbClr val="FF0000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at low wind speeds</a:t>
            </a:r>
            <a:r>
              <a:rPr lang="en-US" altLang="ko-KR" kern="0" dirty="0">
                <a:solidFill>
                  <a:srgbClr val="FF0000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333333"/>
                </a:solidFill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was particularly high because turbines typically stop spinning below a minimum speed.</a:t>
            </a:r>
          </a:p>
          <a:p>
            <a:pPr lvl="0" latinLnBrk="0">
              <a:lnSpc>
                <a:spcPct val="107000"/>
              </a:lnSpc>
              <a:spcAft>
                <a:spcPts val="1200"/>
              </a:spcAft>
            </a:pPr>
            <a:r>
              <a:rPr lang="en-US" altLang="ko-KR" sz="1200" kern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굴림" panose="020B0600000101010101" pitchFamily="50" charset="-127"/>
                <a:cs typeface="굴림" panose="020B0600000101010101" pitchFamily="50" charset="-127"/>
              </a:rPr>
              <a:t>   </a:t>
            </a:r>
          </a:p>
          <a:p>
            <a:pPr lvl="0" latinLnBrk="0">
              <a:lnSpc>
                <a:spcPct val="107000"/>
              </a:lnSpc>
              <a:spcAft>
                <a:spcPts val="12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31C314-4095-47FD-AFE4-A4D9285E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322E5-EA20-4153-894B-EC0C2272A824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Wake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C00C8-7A34-42F0-B9C5-32A591A9A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5" y="810287"/>
            <a:ext cx="4984748" cy="49773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D6956C-CBFF-4450-94A0-048CFA906F3F}"/>
                  </a:ext>
                </a:extLst>
              </p:cNvPr>
              <p:cNvSpPr txBox="1"/>
              <p:nvPr/>
            </p:nvSpPr>
            <p:spPr>
              <a:xfrm>
                <a:off x="1293152" y="6217850"/>
                <a:ext cx="1680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=5~6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D6956C-CBFF-4450-94A0-048CFA90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52" y="6217850"/>
                <a:ext cx="1680012" cy="276999"/>
              </a:xfrm>
              <a:prstGeom prst="rect">
                <a:avLst/>
              </a:prstGeom>
              <a:blipFill>
                <a:blip r:embed="rId3"/>
                <a:stretch>
                  <a:fillRect l="-3623" t="-28889" r="-7246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3C21D9-BB82-4156-97E5-2D40252022FA}"/>
                  </a:ext>
                </a:extLst>
              </p:cNvPr>
              <p:cNvSpPr txBox="1"/>
              <p:nvPr/>
            </p:nvSpPr>
            <p:spPr>
              <a:xfrm>
                <a:off x="3976188" y="6186478"/>
                <a:ext cx="1668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=7~8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3C21D9-BB82-4156-97E5-2D402520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88" y="6186478"/>
                <a:ext cx="1668790" cy="276999"/>
              </a:xfrm>
              <a:prstGeom prst="rect">
                <a:avLst/>
              </a:prstGeom>
              <a:blipFill>
                <a:blip r:embed="rId4"/>
                <a:stretch>
                  <a:fillRect l="-3650" t="-28889" r="-8029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AF3069C5-007C-48BB-9ED4-719F92629BC7}"/>
              </a:ext>
            </a:extLst>
          </p:cNvPr>
          <p:cNvSpPr/>
          <p:nvPr/>
        </p:nvSpPr>
        <p:spPr>
          <a:xfrm>
            <a:off x="5853793" y="905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Source Serif Pro"/>
              </a:rPr>
              <a:t>The overall power output of the farm increased by up to 47 percent in low wind speeds – depending on the angle of the turbines – and by 7 to 13 percent in average wind speeds. Wake steering also reduced the ebbs and flows of power that are normally a challenge with wind power.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EB4D2-1A60-456F-B260-DD38B0CD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4DD4F-B6AF-432B-9244-1DE39AB02EE3}"/>
              </a:ext>
            </a:extLst>
          </p:cNvPr>
          <p:cNvSpPr txBox="1"/>
          <p:nvPr/>
        </p:nvSpPr>
        <p:spPr>
          <a:xfrm>
            <a:off x="10956471" y="24462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Wake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E49D9-364F-46F6-950D-871AC4F4934E}"/>
              </a:ext>
            </a:extLst>
          </p:cNvPr>
          <p:cNvSpPr txBox="1"/>
          <p:nvPr/>
        </p:nvSpPr>
        <p:spPr>
          <a:xfrm>
            <a:off x="283029" y="363151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4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10353-7229-4049-9669-01C3E14E8843}"/>
              </a:ext>
            </a:extLst>
          </p:cNvPr>
          <p:cNvSpPr txBox="1"/>
          <p:nvPr/>
        </p:nvSpPr>
        <p:spPr>
          <a:xfrm>
            <a:off x="1045029" y="538843"/>
            <a:ext cx="92130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Wind Energy Prediction: </a:t>
            </a:r>
            <a:r>
              <a:rPr lang="en-US" altLang="ko-KR" dirty="0">
                <a:hlinkClick r:id="rId2"/>
              </a:rPr>
              <a:t>https://www.theverge.com/2019/2/26/18241632</a:t>
            </a:r>
          </a:p>
          <a:p>
            <a:r>
              <a:rPr lang="en-US" altLang="ko-KR" dirty="0">
                <a:hlinkClick r:id="rId2"/>
              </a:rPr>
              <a:t>/google-deepmind-wind-farm-ai-machine-learning-green-energy-efficiency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“Google and DeepMind are using AI to predict the energy output of wind farms”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C1471F-0AD3-4BA2-B8D6-69665F4C6D0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1" t="36831" r="29654" b="33948"/>
          <a:stretch/>
        </p:blipFill>
        <p:spPr bwMode="auto">
          <a:xfrm>
            <a:off x="1045029" y="2828562"/>
            <a:ext cx="5600020" cy="2568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0752F4-D19E-48FB-8580-ADEEDB0DB912}"/>
              </a:ext>
            </a:extLst>
          </p:cNvPr>
          <p:cNvSpPr/>
          <p:nvPr/>
        </p:nvSpPr>
        <p:spPr>
          <a:xfrm>
            <a:off x="1045029" y="1890530"/>
            <a:ext cx="1063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Roboto"/>
              </a:rPr>
              <a:t>- By prediction the wind energy production of 36 hours a head   — compared to no time-based commitments to the grid — it has “boosted the value of our wind energy by roughly 20 percent.”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19AD4-0509-411D-9885-10A87F23C4D8}"/>
              </a:ext>
            </a:extLst>
          </p:cNvPr>
          <p:cNvSpPr txBox="1"/>
          <p:nvPr/>
        </p:nvSpPr>
        <p:spPr>
          <a:xfrm>
            <a:off x="1191986" y="6066064"/>
            <a:ext cx="741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The prediction is to increase the output of the wind farm energy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B6B37-E7B6-4AEF-A284-06442803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5C71A-1FC9-4136-8154-B96F926489F5}"/>
              </a:ext>
            </a:extLst>
          </p:cNvPr>
          <p:cNvSpPr txBox="1"/>
          <p:nvPr/>
        </p:nvSpPr>
        <p:spPr>
          <a:xfrm>
            <a:off x="10493829" y="244621"/>
            <a:ext cx="149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3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E462F7-C8B0-41F7-9CC5-C5FC3227F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05854"/>
              </p:ext>
            </p:extLst>
          </p:nvPr>
        </p:nvGraphicFramePr>
        <p:xfrm>
          <a:off x="525517" y="1947063"/>
          <a:ext cx="8085083" cy="2963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855">
                  <a:extLst>
                    <a:ext uri="{9D8B030D-6E8A-4147-A177-3AD203B41FA5}">
                      <a16:colId xmlns:a16="http://schemas.microsoft.com/office/drawing/2014/main" val="1657977608"/>
                    </a:ext>
                  </a:extLst>
                </a:gridCol>
                <a:gridCol w="1094855">
                  <a:extLst>
                    <a:ext uri="{9D8B030D-6E8A-4147-A177-3AD203B41FA5}">
                      <a16:colId xmlns:a16="http://schemas.microsoft.com/office/drawing/2014/main" val="2310562430"/>
                    </a:ext>
                  </a:extLst>
                </a:gridCol>
                <a:gridCol w="2842412">
                  <a:extLst>
                    <a:ext uri="{9D8B030D-6E8A-4147-A177-3AD203B41FA5}">
                      <a16:colId xmlns:a16="http://schemas.microsoft.com/office/drawing/2014/main" val="1609237618"/>
                    </a:ext>
                  </a:extLst>
                </a:gridCol>
                <a:gridCol w="1958106">
                  <a:extLst>
                    <a:ext uri="{9D8B030D-6E8A-4147-A177-3AD203B41FA5}">
                      <a16:colId xmlns:a16="http://schemas.microsoft.com/office/drawing/2014/main" val="2313029064"/>
                    </a:ext>
                  </a:extLst>
                </a:gridCol>
                <a:gridCol w="1094855">
                  <a:extLst>
                    <a:ext uri="{9D8B030D-6E8A-4147-A177-3AD203B41FA5}">
                      <a16:colId xmlns:a16="http://schemas.microsoft.com/office/drawing/2014/main" val="120023406"/>
                    </a:ext>
                  </a:extLst>
                </a:gridCol>
              </a:tblGrid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Univ.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year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topics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Interesting area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039856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AAiT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2013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Hybrid power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Welenchity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2806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AAU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2015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Wind Energy Resource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Aysha wind farm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0439219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AAU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2013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hydro-wind hybrid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Hamsa Gasha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5244239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AAU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2010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Wind Energy Integration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Ashegoda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327358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Haramaya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2017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Wind Energy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Chicho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425969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2D5EF-5B3C-48F7-8C88-37533BAF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0452C-E3EB-49AB-A427-4CF28073FC40}"/>
              </a:ext>
            </a:extLst>
          </p:cNvPr>
          <p:cNvSpPr txBox="1"/>
          <p:nvPr/>
        </p:nvSpPr>
        <p:spPr>
          <a:xfrm>
            <a:off x="8240486" y="244621"/>
            <a:ext cx="35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 for Wind Energy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B80AC-5F1B-4D7C-A2A8-C8E166DFD1A8}"/>
              </a:ext>
            </a:extLst>
          </p:cNvPr>
          <p:cNvSpPr txBox="1"/>
          <p:nvPr/>
        </p:nvSpPr>
        <p:spPr>
          <a:xfrm>
            <a:off x="631371" y="762000"/>
            <a:ext cx="463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Master thesis regarding “Wind Energy”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69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6D9A0FF-F4BC-4EC7-BB62-625B79A0F218}"/>
                  </a:ext>
                </a:extLst>
              </p:cNvPr>
              <p:cNvSpPr/>
              <p:nvPr/>
            </p:nvSpPr>
            <p:spPr>
              <a:xfrm>
                <a:off x="519793" y="394692"/>
                <a:ext cx="11152414" cy="6463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kern="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Mean and variance of  an example of the stochastic process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x = a random variable, </a:t>
                </a:r>
                <a14:m>
                  <m:oMath xmlns:m="http://schemas.openxmlformats.org/officeDocument/2006/math"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0, 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       A nonlinear R.V.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find the mean and 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True value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6731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-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711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ko-KR" b="1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6350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- 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711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ko-KR" altLang="ko-KR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US" altLang="ko-KR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 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ko-KR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ko-KR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ko-KR" altLang="ko-KR" b="1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711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𝑘𝑢𝑟𝑡𝑜𝑠𝑖𝑠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Linearized method,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711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~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acc>
                        <m:accPr>
                          <m:chr m:val="̅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6731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-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+2</m:t>
                      </m:r>
                      <m:acc>
                        <m:accPr>
                          <m:chr m:val="̅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6350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- 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ko-KR" altLang="ko-KR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̅"/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−0=4</m:t>
                      </m:r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ko-KR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6D9A0FF-F4BC-4EC7-BB62-625B79A0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3" y="394692"/>
                <a:ext cx="11152414" cy="6463308"/>
              </a:xfrm>
              <a:prstGeom prst="rect">
                <a:avLst/>
              </a:prstGeom>
              <a:blipFill>
                <a:blip r:embed="rId2"/>
                <a:stretch>
                  <a:fillRect l="-546" t="-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12BD5-9B56-4679-B684-948F4982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BBC24-0418-4474-8479-DDBEA4E75185}"/>
              </a:ext>
            </a:extLst>
          </p:cNvPr>
          <p:cNvSpPr txBox="1"/>
          <p:nvPr/>
        </p:nvSpPr>
        <p:spPr>
          <a:xfrm>
            <a:off x="11088061" y="34817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UKF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1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F1020-07B5-4D48-A915-D5ABA599589F}"/>
              </a:ext>
            </a:extLst>
          </p:cNvPr>
          <p:cNvSpPr txBox="1"/>
          <p:nvPr/>
        </p:nvSpPr>
        <p:spPr>
          <a:xfrm>
            <a:off x="725214" y="714703"/>
            <a:ext cx="8811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Kalman filter algorithm – necessities </a:t>
            </a:r>
          </a:p>
          <a:p>
            <a:endParaRPr lang="en-US" altLang="ko-KR" dirty="0"/>
          </a:p>
          <a:p>
            <a:r>
              <a:rPr lang="en-US" altLang="ko-KR" dirty="0"/>
              <a:t>    - state modeling of the dynamic system </a:t>
            </a:r>
          </a:p>
          <a:p>
            <a:r>
              <a:rPr lang="en-US" altLang="ko-KR" dirty="0"/>
              <a:t>    - mean of the states</a:t>
            </a:r>
          </a:p>
          <a:p>
            <a:r>
              <a:rPr lang="en-US" altLang="ko-KR" dirty="0"/>
              <a:t>    - covariance of the states 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2B4F3-0E79-4C1A-8118-84618C00A478}"/>
              </a:ext>
            </a:extLst>
          </p:cNvPr>
          <p:cNvSpPr txBox="1"/>
          <p:nvPr/>
        </p:nvSpPr>
        <p:spPr>
          <a:xfrm>
            <a:off x="813816" y="2404872"/>
            <a:ext cx="9564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EKF :   need Jacobian  of the system dynamics for covariance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Unscented Kalman filter :</a:t>
            </a:r>
          </a:p>
          <a:p>
            <a:r>
              <a:rPr lang="en-US" altLang="ko-KR" dirty="0"/>
              <a:t>     - </a:t>
            </a:r>
            <a:r>
              <a:rPr lang="en-US" altLang="ko-KR" b="1" dirty="0">
                <a:solidFill>
                  <a:srgbClr val="FF0000"/>
                </a:solidFill>
              </a:rPr>
              <a:t>no need Jacobian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     - need (2n+1) sigma points  of the states(n-dimension)</a:t>
            </a:r>
          </a:p>
          <a:p>
            <a:endParaRPr lang="en-US" altLang="ko-KR" dirty="0"/>
          </a:p>
          <a:p>
            <a:r>
              <a:rPr lang="en-US" altLang="ko-KR" dirty="0"/>
              <a:t>     - provide </a:t>
            </a:r>
            <a:r>
              <a:rPr lang="en-US" altLang="ko-KR" b="1" dirty="0">
                <a:solidFill>
                  <a:srgbClr val="FF0000"/>
                </a:solidFill>
              </a:rPr>
              <a:t>the mean of states as precise as the second moments </a:t>
            </a:r>
          </a:p>
          <a:p>
            <a:r>
              <a:rPr lang="en-US" altLang="ko-KR" dirty="0"/>
              <a:t>       (the previous example, the mean by the unscented Kalman is the true mean)</a:t>
            </a:r>
          </a:p>
          <a:p>
            <a:endParaRPr lang="en-US" altLang="ko-KR" dirty="0"/>
          </a:p>
          <a:p>
            <a:r>
              <a:rPr lang="en-US" altLang="ko-KR" dirty="0"/>
              <a:t>     - numerical complexity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4CE00-0AAA-4A1F-986B-1D780C69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A4C29-6B01-43C8-B7A5-147E4ADAE5E3}"/>
              </a:ext>
            </a:extLst>
          </p:cNvPr>
          <p:cNvSpPr txBox="1"/>
          <p:nvPr/>
        </p:nvSpPr>
        <p:spPr>
          <a:xfrm>
            <a:off x="11088061" y="34817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UKF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1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640346-6D46-4469-82CB-C14D176B79C0}"/>
              </a:ext>
            </a:extLst>
          </p:cNvPr>
          <p:cNvSpPr txBox="1"/>
          <p:nvPr/>
        </p:nvSpPr>
        <p:spPr>
          <a:xfrm>
            <a:off x="525517" y="725214"/>
            <a:ext cx="1083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4) “Study of Wind Turbine Fault Diagnosis Based on Unscented Kalman Filter and SCADA Data”, 2016</a:t>
            </a:r>
          </a:p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89CA9-3C3D-432A-993A-1BDD6F55A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6" t="33651" r="30367" b="21587"/>
          <a:stretch/>
        </p:blipFill>
        <p:spPr>
          <a:xfrm>
            <a:off x="5509298" y="1284513"/>
            <a:ext cx="6334360" cy="3503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A3F67D-9E35-48E0-B0B5-B21BBF466CD2}"/>
              </a:ext>
            </a:extLst>
          </p:cNvPr>
          <p:cNvSpPr txBox="1"/>
          <p:nvPr/>
        </p:nvSpPr>
        <p:spPr>
          <a:xfrm>
            <a:off x="740229" y="1850572"/>
            <a:ext cx="3363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Fault 1: wearing of gear box</a:t>
            </a:r>
          </a:p>
          <a:p>
            <a:endParaRPr lang="en-US" altLang="ko-KR" dirty="0"/>
          </a:p>
          <a:p>
            <a:r>
              <a:rPr lang="en-US" altLang="ko-KR" dirty="0"/>
              <a:t>Fault 2: Lubricating oil leakage</a:t>
            </a:r>
          </a:p>
          <a:p>
            <a:endParaRPr lang="en-US" altLang="ko-KR" dirty="0"/>
          </a:p>
          <a:p>
            <a:r>
              <a:rPr lang="en-US" altLang="ko-KR" dirty="0"/>
              <a:t>Fault 3: Pitch system failure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AD690-F25A-47D3-8610-B0C41C304ADF}"/>
              </a:ext>
            </a:extLst>
          </p:cNvPr>
          <p:cNvSpPr txBox="1"/>
          <p:nvPr/>
        </p:nvSpPr>
        <p:spPr>
          <a:xfrm>
            <a:off x="525516" y="3875314"/>
            <a:ext cx="4764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Procedure</a:t>
            </a:r>
          </a:p>
          <a:p>
            <a:endParaRPr lang="en-US" altLang="ko-KR" dirty="0"/>
          </a:p>
          <a:p>
            <a:r>
              <a:rPr lang="en-US" altLang="ko-KR" dirty="0"/>
              <a:t>   - validation UKF with the simulation model</a:t>
            </a:r>
          </a:p>
          <a:p>
            <a:endParaRPr lang="en-US" altLang="ko-KR" dirty="0"/>
          </a:p>
          <a:p>
            <a:r>
              <a:rPr lang="en-US" altLang="ko-KR" dirty="0"/>
              <a:t>   - comparison UKF with SCADA data </a:t>
            </a:r>
          </a:p>
          <a:p>
            <a:endParaRPr lang="en-US" altLang="ko-KR" dirty="0"/>
          </a:p>
          <a:p>
            <a:r>
              <a:rPr lang="en-US" altLang="ko-KR" dirty="0"/>
              <a:t>     + with real fault (2007 WT gearbox was replaced ) UKF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verified.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BD6C9-C99B-496B-893D-C5A9FE7E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7BA09-1488-48C5-A690-85D6FE1A6307}"/>
              </a:ext>
            </a:extLst>
          </p:cNvPr>
          <p:cNvSpPr txBox="1"/>
          <p:nvPr/>
        </p:nvSpPr>
        <p:spPr>
          <a:xfrm>
            <a:off x="11088061" y="34817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UKF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4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3FCEE-17A8-4781-B97F-3D32942276CF}"/>
              </a:ext>
            </a:extLst>
          </p:cNvPr>
          <p:cNvSpPr txBox="1"/>
          <p:nvPr/>
        </p:nvSpPr>
        <p:spPr>
          <a:xfrm>
            <a:off x="604601" y="258309"/>
            <a:ext cx="6852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/>
              <a:t>   Quasilinear Control – stochastic linearization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2FFBF4-40EA-42EA-960C-D5C4A759FD7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36396" r="37012" b="37544"/>
          <a:stretch/>
        </p:blipFill>
        <p:spPr bwMode="auto">
          <a:xfrm>
            <a:off x="1109253" y="998557"/>
            <a:ext cx="6852745" cy="2498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49" name="그림 2">
            <a:extLst>
              <a:ext uri="{FF2B5EF4-FFF2-40B4-BE49-F238E27FC236}">
                <a16:creationId xmlns:a16="http://schemas.microsoft.com/office/drawing/2014/main" id="{83707958-0912-44BB-B27A-F31A3C56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42268" r="38072" b="33961"/>
          <a:stretch>
            <a:fillRect/>
          </a:stretch>
        </p:blipFill>
        <p:spPr bwMode="auto">
          <a:xfrm>
            <a:off x="1258491" y="4236808"/>
            <a:ext cx="6847145" cy="20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F7EBEFB-8F21-46A1-900D-695A433F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3" y="52013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8A78FBA-07DC-40E5-9F9E-C137FC36D57D}"/>
                  </a:ext>
                </a:extLst>
              </p:cNvPr>
              <p:cNvSpPr/>
              <p:nvPr/>
            </p:nvSpPr>
            <p:spPr>
              <a:xfrm>
                <a:off x="704193" y="3639986"/>
                <a:ext cx="9900745" cy="365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are static odd function nonlinearities, then if </a:t>
                </a:r>
                <a14:m>
                  <m:oMath xmlns:m="http://schemas.openxmlformats.org/officeDocument/2006/math"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is low-pass filtering, 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8A78FBA-07DC-40E5-9F9E-C137FC36D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639986"/>
                <a:ext cx="9900745" cy="365741"/>
              </a:xfrm>
              <a:prstGeom prst="rect">
                <a:avLst/>
              </a:prstGeom>
              <a:blipFill>
                <a:blip r:embed="rId4"/>
                <a:stretch>
                  <a:fillRect l="-554" t="-1000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05A0AA-8F40-41C5-BCFF-91BC53FD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FE5B7-75A2-4A52-A2FC-61D945A04A32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5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65A3D-A7A2-4266-8B3E-EE7E4B24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4" t="47816" r="19310" b="27356"/>
          <a:stretch/>
        </p:blipFill>
        <p:spPr>
          <a:xfrm>
            <a:off x="1300811" y="1500053"/>
            <a:ext cx="8919788" cy="211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89701-8145-4F8E-86C5-FB89189C2D9D}"/>
              </a:ext>
            </a:extLst>
          </p:cNvPr>
          <p:cNvSpPr txBox="1"/>
          <p:nvPr/>
        </p:nvSpPr>
        <p:spPr>
          <a:xfrm>
            <a:off x="590795" y="622201"/>
            <a:ext cx="11259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 f(u) is an odd piecewise differentiable function, u(t) is a zero-mean wide sense stationary (</a:t>
            </a:r>
            <a:r>
              <a:rPr lang="en-US" altLang="ko-KR" dirty="0" err="1"/>
              <a:t>wss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Gaussian process,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96464-0DDD-4B7C-9E85-40C2A7309593}"/>
                  </a:ext>
                </a:extLst>
              </p:cNvPr>
              <p:cNvSpPr txBox="1"/>
              <p:nvPr/>
            </p:nvSpPr>
            <p:spPr>
              <a:xfrm>
                <a:off x="1471156" y="4258977"/>
                <a:ext cx="4905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an odd piecewise differentiable function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96464-0DDD-4B7C-9E85-40C2A730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156" y="4258977"/>
                <a:ext cx="4905702" cy="276999"/>
              </a:xfrm>
              <a:prstGeom prst="rect">
                <a:avLst/>
              </a:prstGeom>
              <a:blipFill>
                <a:blip r:embed="rId3"/>
                <a:stretch>
                  <a:fillRect l="-2236" t="-28889" r="-2236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4C155C8-BE9D-49D2-93C5-57B4258C3501}"/>
                  </a:ext>
                </a:extLst>
              </p:cNvPr>
              <p:cNvSpPr/>
              <p:nvPr/>
            </p:nvSpPr>
            <p:spPr>
              <a:xfrm>
                <a:off x="1379716" y="3808302"/>
                <a:ext cx="6793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 zero mean wide sense stationary Gaussian process(</a:t>
                </a:r>
                <a:r>
                  <a:rPr lang="en-US" altLang="ko-KR" dirty="0" err="1"/>
                  <a:t>wss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4C155C8-BE9D-49D2-93C5-57B4258C3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716" y="3808302"/>
                <a:ext cx="6793591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51E78-5AAC-4926-9CCF-DC3BD9B64CFE}"/>
                  </a:ext>
                </a:extLst>
              </p:cNvPr>
              <p:cNvSpPr/>
              <p:nvPr/>
            </p:nvSpPr>
            <p:spPr>
              <a:xfrm>
                <a:off x="1471156" y="4617319"/>
                <a:ext cx="1638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51E78-5AAC-4926-9CCF-DC3BD9B64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156" y="4617319"/>
                <a:ext cx="163878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0FB4DC5-9439-493D-8A5E-5E60CA16E7BD}"/>
                  </a:ext>
                </a:extLst>
              </p:cNvPr>
              <p:cNvSpPr/>
              <p:nvPr/>
            </p:nvSpPr>
            <p:spPr>
              <a:xfrm>
                <a:off x="1379716" y="4998634"/>
                <a:ext cx="330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/>
                  <a:t>is a constant 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0FB4DC5-9439-493D-8A5E-5E60CA16E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716" y="4998634"/>
                <a:ext cx="3306418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8C1D57-3725-4E54-A8F4-FE581D626BF1}"/>
                  </a:ext>
                </a:extLst>
              </p:cNvPr>
              <p:cNvSpPr txBox="1"/>
              <p:nvPr/>
            </p:nvSpPr>
            <p:spPr>
              <a:xfrm>
                <a:off x="880730" y="5524819"/>
                <a:ext cx="36751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 Problem :  find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  such that </a:t>
                </a:r>
              </a:p>
              <a:p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8C1D57-3725-4E54-A8F4-FE581D62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30" y="5524819"/>
                <a:ext cx="3675173" cy="646331"/>
              </a:xfrm>
              <a:prstGeom prst="rect">
                <a:avLst/>
              </a:prstGeom>
              <a:blipFill>
                <a:blip r:embed="rId7"/>
                <a:stretch>
                  <a:fillRect l="-995" t="-4717" r="-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19B621-9161-4D79-A5F7-1F2235D64B02}"/>
                  </a:ext>
                </a:extLst>
              </p:cNvPr>
              <p:cNvSpPr txBox="1"/>
              <p:nvPr/>
            </p:nvSpPr>
            <p:spPr>
              <a:xfrm>
                <a:off x="2178121" y="5987477"/>
                <a:ext cx="2183290" cy="36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19B621-9161-4D79-A5F7-1F2235D6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121" y="5987477"/>
                <a:ext cx="2183290" cy="367345"/>
              </a:xfrm>
              <a:prstGeom prst="rect">
                <a:avLst/>
              </a:prstGeom>
              <a:blipFill>
                <a:blip r:embed="rId8"/>
                <a:stretch>
                  <a:fillRect l="-559" r="-279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8CAFAE-82D0-45B8-B25A-22F2BFDC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AEBB2-E0B4-4BDA-AD91-3B7C842255C8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3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98C9B-D135-4EE2-952B-D14776495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2" t="37902" r="32247" b="14307"/>
          <a:stretch/>
        </p:blipFill>
        <p:spPr>
          <a:xfrm>
            <a:off x="958578" y="3011710"/>
            <a:ext cx="5609690" cy="327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829EB56-734A-4DED-8E95-45C1647201CA}"/>
                  </a:ext>
                </a:extLst>
              </p:cNvPr>
              <p:cNvSpPr/>
              <p:nvPr/>
            </p:nvSpPr>
            <p:spPr>
              <a:xfrm>
                <a:off x="1607606" y="885321"/>
                <a:ext cx="4732258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quasilinear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gain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829EB56-734A-4DED-8E95-45C164720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06" y="885321"/>
                <a:ext cx="4732258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53B5D4-5767-4726-B1D9-E6574316F211}"/>
              </a:ext>
            </a:extLst>
          </p:cNvPr>
          <p:cNvSpPr txBox="1"/>
          <p:nvPr/>
        </p:nvSpPr>
        <p:spPr>
          <a:xfrm>
            <a:off x="444893" y="471079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Theorem 2.1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246CB2-90E0-4D34-B4C5-0FBF0A7CF139}"/>
                  </a:ext>
                </a:extLst>
              </p:cNvPr>
              <p:cNvSpPr txBox="1"/>
              <p:nvPr/>
            </p:nvSpPr>
            <p:spPr>
              <a:xfrm>
                <a:off x="444893" y="1609013"/>
                <a:ext cx="10651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Example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a zero mean and std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gaussian. The piece wise function is a saturated function.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246CB2-90E0-4D34-B4C5-0FBF0A7C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" y="1609013"/>
                <a:ext cx="10651186" cy="369332"/>
              </a:xfrm>
              <a:prstGeom prst="rect">
                <a:avLst/>
              </a:prstGeom>
              <a:blipFill>
                <a:blip r:embed="rId4"/>
                <a:stretch>
                  <a:fillRect l="-515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F11E42F-8784-4B35-A1FB-AF98E99975B2}"/>
              </a:ext>
            </a:extLst>
          </p:cNvPr>
          <p:cNvSpPr/>
          <p:nvPr/>
        </p:nvSpPr>
        <p:spPr>
          <a:xfrm>
            <a:off x="7005209" y="4518211"/>
            <a:ext cx="667821" cy="380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A6BD3-1AD3-44CD-A567-0E309494AAB0}"/>
                  </a:ext>
                </a:extLst>
              </p:cNvPr>
              <p:cNvSpPr txBox="1"/>
              <p:nvPr/>
            </p:nvSpPr>
            <p:spPr>
              <a:xfrm>
                <a:off x="7932780" y="3357776"/>
                <a:ext cx="357662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- Gain is a constant in time but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function of 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Better approximation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r>
                  <a:rPr lang="en-US" altLang="ko-KR" dirty="0"/>
                  <a:t>  + Jacobian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+ Describing function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A6BD3-1AD3-44CD-A567-0E309494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80" y="3357776"/>
                <a:ext cx="3576620" cy="2585323"/>
              </a:xfrm>
              <a:prstGeom prst="rect">
                <a:avLst/>
              </a:prstGeom>
              <a:blipFill>
                <a:blip r:embed="rId5"/>
                <a:stretch>
                  <a:fillRect l="-1704" t="-1415" r="-681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0AAEBE-7E4C-49F4-B502-9BECCA40B3BB}"/>
                  </a:ext>
                </a:extLst>
              </p:cNvPr>
              <p:cNvSpPr/>
              <p:nvPr/>
            </p:nvSpPr>
            <p:spPr>
              <a:xfrm>
                <a:off x="1232897" y="2203954"/>
                <a:ext cx="610622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0AAEBE-7E4C-49F4-B502-9BECCA40B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97" y="2203954"/>
                <a:ext cx="6106223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E8514D-4DEA-472C-B5D8-60EF33A0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67F67-3C55-4495-8730-B288A8054105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4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EB8C22-A37C-4E5C-AEA9-B3E2BBAC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0" t="36105" r="31825" b="7866"/>
          <a:stretch/>
        </p:blipFill>
        <p:spPr>
          <a:xfrm>
            <a:off x="1407560" y="1147731"/>
            <a:ext cx="6185042" cy="4562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F9353-BA07-4EDD-A1C9-821019E1F9EB}"/>
              </a:ext>
            </a:extLst>
          </p:cNvPr>
          <p:cNvSpPr txBox="1"/>
          <p:nvPr/>
        </p:nvSpPr>
        <p:spPr>
          <a:xfrm>
            <a:off x="503434" y="54453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 :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E576A-AFCF-4207-8DA2-AA6F097B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644B-A978-488A-8F49-AEA1B70448C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4F125-5D76-48F7-8A3E-3DBDA89DBDF1}"/>
              </a:ext>
            </a:extLst>
          </p:cNvPr>
          <p:cNvSpPr txBox="1"/>
          <p:nvPr/>
        </p:nvSpPr>
        <p:spPr>
          <a:xfrm>
            <a:off x="10341429" y="348172"/>
            <a:ext cx="16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Quasilinear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3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</TotalTime>
  <Words>1593</Words>
  <Application>Microsoft Office PowerPoint</Application>
  <PresentationFormat>와이드스크린</PresentationFormat>
  <Paragraphs>301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Roboto</vt:lpstr>
      <vt:lpstr>Source Serif Pro</vt:lpstr>
      <vt:lpstr>맑은 고딕</vt:lpstr>
      <vt:lpstr>Arial</vt:lpstr>
      <vt:lpstr>Cambria Math</vt:lpstr>
      <vt:lpstr>Source Sans Pro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태찬</dc:creator>
  <cp:lastModifiedBy>김 태찬</cp:lastModifiedBy>
  <cp:revision>51</cp:revision>
  <dcterms:created xsi:type="dcterms:W3CDTF">2019-09-13T08:25:09Z</dcterms:created>
  <dcterms:modified xsi:type="dcterms:W3CDTF">2019-09-25T08:38:00Z</dcterms:modified>
</cp:coreProperties>
</file>